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3"/>
  </p:notesMasterIdLst>
  <p:handoutMasterIdLst>
    <p:handoutMasterId r:id="rId24"/>
  </p:handoutMasterIdLst>
  <p:sldIdLst>
    <p:sldId id="284" r:id="rId2"/>
    <p:sldId id="446" r:id="rId3"/>
    <p:sldId id="450" r:id="rId4"/>
    <p:sldId id="440" r:id="rId5"/>
    <p:sldId id="441" r:id="rId6"/>
    <p:sldId id="442" r:id="rId7"/>
    <p:sldId id="310" r:id="rId8"/>
    <p:sldId id="357" r:id="rId9"/>
    <p:sldId id="299" r:id="rId10"/>
    <p:sldId id="300" r:id="rId11"/>
    <p:sldId id="301" r:id="rId12"/>
    <p:sldId id="452" r:id="rId13"/>
    <p:sldId id="360" r:id="rId14"/>
    <p:sldId id="399" r:id="rId15"/>
    <p:sldId id="384" r:id="rId16"/>
    <p:sldId id="451" r:id="rId17"/>
    <p:sldId id="316" r:id="rId18"/>
    <p:sldId id="362" r:id="rId19"/>
    <p:sldId id="376" r:id="rId20"/>
    <p:sldId id="453" r:id="rId21"/>
    <p:sldId id="445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E9242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0147" autoAdjust="0"/>
  </p:normalViewPr>
  <p:slideViewPr>
    <p:cSldViewPr>
      <p:cViewPr varScale="1">
        <p:scale>
          <a:sx n="84" d="100"/>
          <a:sy n="84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42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defTabSz="9223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defTabSz="9223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A3148AC-5F84-428D-B59B-90FA542D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79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defTabSz="9223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98" y="4416426"/>
            <a:ext cx="5144206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defTabSz="9223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523957C-F6C3-4EC4-B756-12F332DE4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89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50FAF-FEE8-4043-8E97-52A9146EC5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7404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3B8BB-86D3-47C1-96CD-7C5F3C7882B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2869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3F537-C24C-4940-BE4D-F0E6B1F92044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9110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210AE6-8D1C-4BD4-90A9-B8473EAFC1CE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73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EB39F-66D1-48EA-ACCD-5C50B4C17B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18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EB39F-66D1-48EA-ACCD-5C50B4C17B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49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72E5E-CA81-4D43-A609-9DB4869AF733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59064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3957C-F6C3-4EC4-B756-12F332DE4D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713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EB39F-66D1-48EA-ACCD-5C50B4C17B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8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EB39F-66D1-48EA-ACCD-5C50B4C17B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08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0E539-AA10-495F-9B65-8D77B82D038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3335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3957C-F6C3-4EC4-B756-12F332DE4D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36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3957C-F6C3-4EC4-B756-12F332DE4D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BA9FB-BEB3-40A3-846A-ED4133B2DC4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8933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91C39-208F-4316-865F-1B9353C1606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089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3957C-F6C3-4EC4-B756-12F332DE4D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62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4BE42-5EE5-4D75-9B74-7896841066CC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9771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EB39F-66D1-48EA-ACCD-5C50B4C17B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31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F575C-7F7A-4035-A10F-E468C7A96BA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6897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69C4F8-52DE-4D0E-8DFE-5A6A88C03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FD9C-C659-4954-B324-75AC209F1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C7E4-4E71-4702-8790-EA238F4F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03D0-604B-443D-B55E-5389B7221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6668E8-3278-4D24-9FB8-6C233D898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9B65BE-F361-4026-A115-1617A536C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0F7289-FCD6-4FD3-81E1-F1B7CA03C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50F6F-FBB4-48DC-8368-D4011F759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6D45-0077-4A34-A6A7-50AF2EBA5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FB61C1-3C95-47F1-96A2-4CBA7BD3D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028598-322E-4445-B250-CEC429C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49387C7-CAA4-4414-A410-18BD5003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0" r:id="rId2"/>
    <p:sldLayoutId id="2147483925" r:id="rId3"/>
    <p:sldLayoutId id="2147483926" r:id="rId4"/>
    <p:sldLayoutId id="2147483927" r:id="rId5"/>
    <p:sldLayoutId id="2147483928" r:id="rId6"/>
    <p:sldLayoutId id="2147483921" r:id="rId7"/>
    <p:sldLayoutId id="2147483929" r:id="rId8"/>
    <p:sldLayoutId id="2147483930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://www.youtube.com/watch?v=oZIDuVJoBi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620000" cy="297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i="1" dirty="0" smtClean="0"/>
              <a:t/>
            </a:r>
            <a:br>
              <a:rPr lang="en-US" altLang="ja-JP" sz="4000" i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altLang="ja-JP" sz="2400" i="1" dirty="0" smtClean="0"/>
              <a:t> </a:t>
            </a:r>
            <a:br>
              <a:rPr lang="en-US" altLang="ja-JP" sz="2400" i="1" dirty="0" smtClean="0"/>
            </a:br>
            <a:r>
              <a:rPr lang="en-US" altLang="ja-JP" sz="2400" i="1" dirty="0" smtClean="0"/>
              <a:t/>
            </a:r>
            <a:br>
              <a:rPr lang="en-US" altLang="ja-JP" sz="2400" i="1" dirty="0" smtClean="0"/>
            </a:br>
            <a:r>
              <a:rPr lang="en-US" altLang="ja-JP" sz="2400" i="1" dirty="0" smtClean="0"/>
              <a:t/>
            </a:r>
            <a:br>
              <a:rPr lang="en-US" altLang="ja-JP" sz="2400" i="1" dirty="0" smtClean="0"/>
            </a:br>
            <a:r>
              <a:rPr lang="en-US" altLang="ja-JP" sz="4000" i="1" dirty="0" smtClean="0"/>
              <a:t/>
            </a:r>
            <a:br>
              <a:rPr lang="en-US" altLang="ja-JP" sz="4000" i="1" dirty="0" smtClean="0"/>
            </a:br>
            <a:r>
              <a:rPr lang="en-US" sz="4000" dirty="0" smtClean="0">
                <a:ea typeface="ＭＳ Ｐゴシック" pitchFamily="34" charset="-128"/>
              </a:rPr>
              <a:t> </a:t>
            </a:r>
            <a:r>
              <a:rPr lang="en-US" sz="4000" dirty="0" smtClean="0"/>
              <a:t>The Florida Health Literacy Initiative: Helping English Language Learners </a:t>
            </a:r>
            <a:br>
              <a:rPr lang="en-US" sz="4000" dirty="0" smtClean="0"/>
            </a:br>
            <a:r>
              <a:rPr lang="en-US" sz="4000" dirty="0" smtClean="0"/>
              <a:t>to Make Healthy Choices </a:t>
            </a:r>
            <a:r>
              <a:rPr lang="en-US" altLang="ja-JP" sz="4000" i="1" dirty="0" smtClean="0"/>
              <a:t/>
            </a:r>
            <a:br>
              <a:rPr lang="en-US" altLang="ja-JP" sz="4000" i="1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9144000" cy="3429000"/>
          </a:xfrm>
        </p:spPr>
        <p:txBody>
          <a:bodyPr/>
          <a:lstStyle/>
          <a:p>
            <a:pPr marR="0" algn="ctr" eaLnBrk="1" hangingPunct="1"/>
            <a:r>
              <a:rPr lang="en-US" sz="2000" b="1" dirty="0" smtClean="0"/>
              <a:t>Greg Smith, Executive Director</a:t>
            </a:r>
          </a:p>
          <a:p>
            <a:pPr marR="0" algn="ctr" eaLnBrk="1" hangingPunct="1"/>
            <a:r>
              <a:rPr lang="en-US" sz="2000" b="1" dirty="0" smtClean="0"/>
              <a:t>Heather </a:t>
            </a:r>
            <a:r>
              <a:rPr lang="en-US" sz="2000" b="1" dirty="0" err="1" smtClean="0"/>
              <a:t>Surrency</a:t>
            </a:r>
            <a:r>
              <a:rPr lang="en-US" sz="2000" b="1" dirty="0" smtClean="0"/>
              <a:t>, Health &amp; Financial Literacy Coordinator</a:t>
            </a:r>
          </a:p>
          <a:p>
            <a:pPr marR="0" algn="ctr" eaLnBrk="1" hangingPunct="1"/>
            <a:r>
              <a:rPr lang="en-US" sz="2800" b="1" dirty="0" smtClean="0"/>
              <a:t>Florida Literacy Coalition, Inc.</a:t>
            </a:r>
          </a:p>
          <a:p>
            <a:pPr marR="0" algn="ctr" eaLnBrk="1" hangingPunct="1"/>
            <a:r>
              <a:rPr lang="en-US" sz="2000" b="1" dirty="0" smtClean="0"/>
              <a:t>Smithg@floridaliteracy.org </a:t>
            </a:r>
          </a:p>
          <a:p>
            <a:pPr marR="0" algn="ctr" eaLnBrk="1" hangingPunct="1"/>
            <a:r>
              <a:rPr lang="en-US" sz="2000" b="1" dirty="0" smtClean="0"/>
              <a:t>Surrencyh@floridaliteracy.org </a:t>
            </a:r>
            <a:br>
              <a:rPr lang="en-US" sz="2000" b="1" dirty="0" smtClean="0"/>
            </a:br>
            <a:r>
              <a:rPr lang="en-US" sz="2000" b="1" dirty="0" smtClean="0"/>
              <a:t>407-246-7110</a:t>
            </a:r>
          </a:p>
          <a:p>
            <a:pPr marR="0" algn="ctr" eaLnBrk="1" hangingPunct="1"/>
            <a:r>
              <a:rPr lang="en-US" sz="2000" b="1" dirty="0" smtClean="0"/>
              <a:t>www.floridaliteracy.org</a:t>
            </a:r>
          </a:p>
          <a:p>
            <a:pPr marR="0" eaLnBrk="1" hangingPunct="1"/>
            <a:endParaRPr lang="en-US" sz="1600" b="1" dirty="0" smtClean="0"/>
          </a:p>
          <a:p>
            <a:pPr marR="0" eaLnBrk="1" hangingPunct="1"/>
            <a:endParaRPr lang="en-US" sz="2800" b="1" dirty="0" smtClean="0"/>
          </a:p>
          <a:p>
            <a:pPr marR="0" eaLnBrk="1" hangingPunct="1"/>
            <a:endParaRPr lang="en-US" sz="3600" b="1" dirty="0" smtClean="0"/>
          </a:p>
          <a:p>
            <a:pPr marR="0" eaLnBrk="1" hangingPunct="1"/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190875" y="3246438"/>
            <a:ext cx="2413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9221" name="Picture 7" descr="FLC non-whit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486400"/>
            <a:ext cx="2057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2743200" y="1143000"/>
            <a:ext cx="5943600" cy="3886200"/>
          </a:xfrm>
        </p:spPr>
        <p:txBody>
          <a:bodyPr/>
          <a:lstStyle/>
          <a:p>
            <a:pPr lvl="1">
              <a:buNone/>
              <a:defRPr/>
            </a:pPr>
            <a:r>
              <a:rPr lang="en-US" sz="2500" b="1" dirty="0" smtClean="0">
                <a:solidFill>
                  <a:srgbClr val="7030A0"/>
                </a:solidFill>
              </a:rPr>
              <a:t>Topics covered include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600" dirty="0" smtClean="0"/>
              <a:t>Menstruation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600" dirty="0" smtClean="0"/>
              <a:t> Menopause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600" dirty="0" smtClean="0"/>
              <a:t> Breast/female reproductive cancers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600" dirty="0" smtClean="0"/>
              <a:t> Pregnancy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600" dirty="0" smtClean="0"/>
              <a:t> Sexually Transmitted  </a:t>
            </a:r>
            <a:br>
              <a:rPr lang="en-US" sz="2600" dirty="0" smtClean="0"/>
            </a:br>
            <a:r>
              <a:rPr lang="en-US" sz="2600" dirty="0" smtClean="0"/>
              <a:t>  Infections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600" dirty="0" smtClean="0"/>
              <a:t> Domestic abuse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Women’s Health</a:t>
            </a:r>
            <a:endParaRPr lang="en-US" sz="3600" dirty="0"/>
          </a:p>
        </p:txBody>
      </p:sp>
      <p:pic>
        <p:nvPicPr>
          <p:cNvPr id="48132" name="Picture 4" descr="C:\Users\fliteracy.FL-LITERACY\AppData\Local\Microsoft\Windows\Temporary Internet Files\Content.Outlook\FABY3NE9\wh_s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590800" cy="33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105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2010:  Received the Reads Easy Award from Health Literacy Innovators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3E9242"/>
                </a:solidFill>
              </a:rPr>
              <a:t>Topics covered include:</a:t>
            </a:r>
          </a:p>
          <a:p>
            <a:pPr lvl="1" eaLnBrk="1" hangingPunct="1">
              <a:lnSpc>
                <a:spcPts val="3400"/>
              </a:lnSpc>
              <a:buFont typeface="Arial" pitchFamily="34" charset="0"/>
              <a:buChar char="•"/>
            </a:pPr>
            <a:r>
              <a:rPr lang="en-US" sz="2600" dirty="0" smtClean="0"/>
              <a:t>Body’s reaction to stress</a:t>
            </a:r>
          </a:p>
          <a:p>
            <a:pPr lvl="1" eaLnBrk="1" hangingPunct="1">
              <a:lnSpc>
                <a:spcPts val="3400"/>
              </a:lnSpc>
              <a:buFont typeface="Arial" pitchFamily="34" charset="0"/>
              <a:buChar char="•"/>
            </a:pPr>
            <a:r>
              <a:rPr lang="en-US" sz="2600" dirty="0" smtClean="0"/>
              <a:t>Different types of stress</a:t>
            </a:r>
          </a:p>
          <a:p>
            <a:pPr lvl="1" eaLnBrk="1" hangingPunct="1">
              <a:lnSpc>
                <a:spcPts val="3400"/>
              </a:lnSpc>
              <a:buFont typeface="Arial" pitchFamily="34" charset="0"/>
              <a:buChar char="•"/>
            </a:pPr>
            <a:r>
              <a:rPr lang="en-US" sz="2600" dirty="0" smtClean="0"/>
              <a:t>Effects of stress on the body</a:t>
            </a:r>
          </a:p>
          <a:p>
            <a:pPr lvl="1" eaLnBrk="1" hangingPunct="1">
              <a:lnSpc>
                <a:spcPts val="3400"/>
              </a:lnSpc>
              <a:buFont typeface="Arial" pitchFamily="34" charset="0"/>
              <a:buChar char="•"/>
            </a:pPr>
            <a:r>
              <a:rPr lang="en-US" sz="2600" dirty="0" smtClean="0"/>
              <a:t>Ways to cope with stress</a:t>
            </a:r>
          </a:p>
          <a:p>
            <a:pPr lvl="1" eaLnBrk="1" hangingPunct="1">
              <a:lnSpc>
                <a:spcPts val="3400"/>
              </a:lnSpc>
              <a:buFont typeface="Arial" pitchFamily="34" charset="0"/>
              <a:buChar char="•"/>
            </a:pPr>
            <a:r>
              <a:rPr lang="en-US" sz="2600" dirty="0" smtClean="0"/>
              <a:t>Positive self-talk</a:t>
            </a:r>
          </a:p>
          <a:p>
            <a:pPr lvl="1" eaLnBrk="1" hangingPunct="1">
              <a:lnSpc>
                <a:spcPts val="3400"/>
              </a:lnSpc>
              <a:buFont typeface="Arial" pitchFamily="34" charset="0"/>
              <a:buChar char="•"/>
            </a:pPr>
            <a:r>
              <a:rPr lang="en-US" sz="2600" dirty="0" smtClean="0"/>
              <a:t>Importance of therapy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Coping with Stress</a:t>
            </a:r>
            <a:endParaRPr lang="en-US" sz="36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2708275" cy="350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-2057399" y="381000"/>
            <a:ext cx="6477000" cy="1905000"/>
          </a:xfrm>
        </p:spPr>
        <p:txBody>
          <a:bodyPr/>
          <a:lstStyle/>
          <a:p>
            <a:r>
              <a:rPr lang="en-US" dirty="0" smtClean="0"/>
              <a:t>Staying Healthy 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-2971800" y="2286000"/>
            <a:ext cx="6781800" cy="914400"/>
          </a:xfrm>
        </p:spPr>
        <p:txBody>
          <a:bodyPr/>
          <a:lstStyle/>
          <a:p>
            <a:r>
              <a:rPr lang="en-US" sz="3600" dirty="0"/>
              <a:t>For </a:t>
            </a:r>
            <a:r>
              <a:rPr lang="en-US" sz="3600" dirty="0" smtClean="0"/>
              <a:t>Beginners</a:t>
            </a:r>
          </a:p>
          <a:p>
            <a:endParaRPr 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85800" y="43434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+mn-lt"/>
              </a:rPr>
              <a:t>Supported by:  US Dept of Education, LINCS, Florida Dept of  Education </a:t>
            </a:r>
            <a:endParaRPr lang="en-US" sz="2000" dirty="0">
              <a:latin typeface="+mn-lt"/>
            </a:endParaRPr>
          </a:p>
        </p:txBody>
      </p:sp>
      <p:pic>
        <p:nvPicPr>
          <p:cNvPr id="265218" name="Picture 2" descr="http://www.floridaliteracy.org/img/sh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8150"/>
            <a:ext cx="2133600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67000"/>
            <a:ext cx="1981200" cy="24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505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Download Free</a:t>
            </a:r>
          </a:p>
          <a:p>
            <a:r>
              <a:rPr lang="en-US" sz="2000" dirty="0" smtClean="0">
                <a:latin typeface="Calibri Light" pitchFamily="34" charset="0"/>
              </a:rPr>
              <a:t>www.floridaliteracy.org</a:t>
            </a:r>
            <a:endParaRPr lang="en-US" sz="20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0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Florida Health Literacy Initiative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 descr="C:\Documents and Settings\atotty\My Documents\BCBS Health Literacy\pictures\A group of students from 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2900901" cy="221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40386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 smtClean="0"/>
              <a:t>Recipient of the 2011 Award for Program Innovation and Collaboration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United States Conference on Adult Literacy</a:t>
            </a:r>
          </a:p>
          <a:p>
            <a:endParaRPr lang="en-US" dirty="0"/>
          </a:p>
        </p:txBody>
      </p:sp>
      <p:pic>
        <p:nvPicPr>
          <p:cNvPr id="29697" name="Picture 1" descr="C:\Users\Floridaliteracy\AppData\Local\Microsoft\Windows\Temporary Internet Files\Content.Outlook\4E0T05A5\FL Blue Foundation Two Line 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"/>
            <a:ext cx="2590800" cy="1747008"/>
          </a:xfrm>
          <a:prstGeom prst="rect">
            <a:avLst/>
          </a:prstGeom>
          <a:noFill/>
        </p:spPr>
      </p:pic>
      <p:pic>
        <p:nvPicPr>
          <p:cNvPr id="29698" name="Picture 2" descr="colo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1000"/>
            <a:ext cx="2590800" cy="17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63880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en-US" sz="2600" dirty="0" smtClean="0"/>
              <a:t>7 years of grant support - $805,000</a:t>
            </a:r>
          </a:p>
          <a:p>
            <a:pPr>
              <a:buFont typeface="Wingdings"/>
              <a:buChar char="Ø"/>
            </a:pPr>
            <a:r>
              <a:rPr lang="en-US" sz="2600" dirty="0" smtClean="0"/>
              <a:t>Grants of up to $5,000</a:t>
            </a:r>
          </a:p>
          <a:p>
            <a:pPr>
              <a:buFont typeface="Wingdings"/>
              <a:buChar char="Ø"/>
            </a:pPr>
            <a:r>
              <a:rPr lang="en-US" sz="2600" dirty="0" smtClean="0"/>
              <a:t> 15,000+ students and families served</a:t>
            </a:r>
          </a:p>
          <a:p>
            <a:pPr>
              <a:buFont typeface="Wingdings"/>
              <a:buChar char="Ø"/>
            </a:pPr>
            <a:r>
              <a:rPr lang="en-US" sz="2600" dirty="0" smtClean="0"/>
              <a:t>Average improvement in HL assessment scores:  35% </a:t>
            </a:r>
          </a:p>
          <a:p>
            <a:endParaRPr lang="en-US" sz="2400" b="1" dirty="0" smtClean="0"/>
          </a:p>
          <a:p>
            <a:r>
              <a:rPr lang="en-US" sz="2400" dirty="0" smtClean="0"/>
              <a:t>Better prepared to address health concerns with doctor:  94%</a:t>
            </a:r>
          </a:p>
          <a:p>
            <a:pPr lvl="0"/>
            <a:r>
              <a:rPr lang="en-US" sz="2400" dirty="0" smtClean="0"/>
              <a:t>Applied for at least one type of medical insurance </a:t>
            </a:r>
          </a:p>
          <a:p>
            <a:pPr lvl="0">
              <a:buNone/>
            </a:pPr>
            <a:r>
              <a:rPr lang="en-US" sz="2400" smtClean="0"/>
              <a:t>    (</a:t>
            </a:r>
            <a:r>
              <a:rPr lang="en-US" sz="2400" dirty="0" smtClean="0"/>
              <a:t>Medicare, Marketplace, Medicaid, Florida </a:t>
            </a:r>
            <a:r>
              <a:rPr lang="en-US" sz="2400" dirty="0" err="1" smtClean="0"/>
              <a:t>KidCare</a:t>
            </a:r>
            <a:r>
              <a:rPr lang="en-US" sz="2400" dirty="0" smtClean="0"/>
              <a:t>, etc)  23%</a:t>
            </a:r>
          </a:p>
          <a:p>
            <a:pPr lvl="0"/>
            <a:r>
              <a:rPr lang="en-US" sz="2400" dirty="0" smtClean="0"/>
              <a:t>Began exercising regularly:   41%</a:t>
            </a:r>
          </a:p>
          <a:p>
            <a:pPr lvl="0"/>
            <a:r>
              <a:rPr lang="en-US" sz="2400" dirty="0" smtClean="0"/>
              <a:t>Changed their eating habits to be more healthful:   54%</a:t>
            </a:r>
          </a:p>
          <a:p>
            <a:pPr lvl="0"/>
            <a:r>
              <a:rPr lang="en-US" sz="2400" dirty="0" smtClean="0"/>
              <a:t>Recommend program   96%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 lvl="0"/>
            <a:r>
              <a:rPr lang="en-US" sz="1800" dirty="0" smtClean="0"/>
              <a:t>Pediatric Care Institution</a:t>
            </a:r>
          </a:p>
          <a:p>
            <a:pPr lvl="0"/>
            <a:r>
              <a:rPr lang="en-US" sz="1800" dirty="0" smtClean="0"/>
              <a:t>All Faiths Food Bank</a:t>
            </a:r>
          </a:p>
          <a:p>
            <a:pPr lvl="0"/>
            <a:r>
              <a:rPr lang="en-US" sz="1800" dirty="0" smtClean="0"/>
              <a:t>American Diabetes Association</a:t>
            </a:r>
          </a:p>
          <a:p>
            <a:pPr lvl="0"/>
            <a:r>
              <a:rPr lang="en-US" sz="1800" dirty="0" smtClean="0"/>
              <a:t>American Lung Association</a:t>
            </a:r>
          </a:p>
          <a:p>
            <a:pPr lvl="0"/>
            <a:r>
              <a:rPr lang="en-US" sz="1800" dirty="0" smtClean="0"/>
              <a:t>America’s Urgent Care</a:t>
            </a:r>
          </a:p>
          <a:p>
            <a:pPr lvl="0"/>
            <a:r>
              <a:rPr lang="en-US" sz="1800" dirty="0" smtClean="0"/>
              <a:t>Center for Drug Free Living</a:t>
            </a:r>
          </a:p>
          <a:p>
            <a:pPr lvl="0"/>
            <a:r>
              <a:rPr lang="en-US" sz="1800" dirty="0" smtClean="0"/>
              <a:t>Central Florida Sports &amp; Physical Therapy</a:t>
            </a:r>
          </a:p>
          <a:p>
            <a:pPr lvl="0"/>
            <a:r>
              <a:rPr lang="en-US" sz="1800" dirty="0" smtClean="0"/>
              <a:t>Community AIDS Network </a:t>
            </a:r>
          </a:p>
          <a:p>
            <a:pPr lvl="0"/>
            <a:r>
              <a:rPr lang="en-US" sz="1800" dirty="0" smtClean="0"/>
              <a:t>East Lake Chiropractic </a:t>
            </a:r>
          </a:p>
          <a:p>
            <a:pPr lvl="0"/>
            <a:r>
              <a:rPr lang="en-US" sz="1800" dirty="0" smtClean="0"/>
              <a:t>Fisherman’s Hospital </a:t>
            </a:r>
          </a:p>
          <a:p>
            <a:pPr lvl="0"/>
            <a:r>
              <a:rPr lang="en-US" sz="1800" dirty="0" smtClean="0"/>
              <a:t>Florida Blood Centers</a:t>
            </a:r>
          </a:p>
          <a:p>
            <a:pPr lvl="0"/>
            <a:r>
              <a:rPr lang="en-US" sz="1800" dirty="0" smtClean="0"/>
              <a:t>Florida Hospital</a:t>
            </a:r>
          </a:p>
          <a:p>
            <a:r>
              <a:rPr lang="en-US" sz="1800" dirty="0" smtClean="0"/>
              <a:t>Hardee County Health Department</a:t>
            </a:r>
          </a:p>
          <a:p>
            <a:r>
              <a:rPr lang="en-US" sz="1800" dirty="0" smtClean="0"/>
              <a:t>Mariner’s Hospital</a:t>
            </a:r>
          </a:p>
          <a:p>
            <a:r>
              <a:rPr lang="en-US" sz="1800" dirty="0" smtClean="0"/>
              <a:t>Florida </a:t>
            </a:r>
            <a:r>
              <a:rPr lang="en-US" sz="1800" dirty="0" err="1" smtClean="0"/>
              <a:t>KidCare</a:t>
            </a:r>
            <a:endParaRPr lang="en-US" sz="1800" dirty="0" smtClean="0"/>
          </a:p>
          <a:p>
            <a:pPr lvl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Partnerships are Key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990600"/>
            <a:ext cx="4038600" cy="4983163"/>
          </a:xfrm>
        </p:spPr>
        <p:txBody>
          <a:bodyPr/>
          <a:lstStyle/>
          <a:p>
            <a:pPr lvl="0"/>
            <a:r>
              <a:rPr lang="en-US" sz="1800" dirty="0" smtClean="0"/>
              <a:t>Highlands County Soil and Water Conservation District office. </a:t>
            </a:r>
          </a:p>
          <a:p>
            <a:pPr lvl="0"/>
            <a:r>
              <a:rPr lang="en-US" sz="1800" dirty="0" smtClean="0"/>
              <a:t>Hispanic Health Initiatives, Inc</a:t>
            </a:r>
          </a:p>
          <a:p>
            <a:pPr lvl="0"/>
            <a:r>
              <a:rPr lang="en-US" sz="1800" dirty="0" smtClean="0"/>
              <a:t>Manatee Technical Institute’s nursing and dental departments</a:t>
            </a:r>
          </a:p>
          <a:p>
            <a:pPr lvl="0"/>
            <a:r>
              <a:rPr lang="en-US" sz="1800" dirty="0" smtClean="0"/>
              <a:t>Mariner’s Hospital</a:t>
            </a:r>
          </a:p>
          <a:p>
            <a:pPr lvl="0"/>
            <a:r>
              <a:rPr lang="en-US" sz="1800" dirty="0" smtClean="0"/>
              <a:t>Fl State College Nursing Program</a:t>
            </a:r>
          </a:p>
          <a:p>
            <a:pPr lvl="0"/>
            <a:r>
              <a:rPr lang="en-US" sz="1800" dirty="0" smtClean="0"/>
              <a:t>Osceola County Extension Services</a:t>
            </a:r>
          </a:p>
          <a:p>
            <a:pPr lvl="0"/>
            <a:r>
              <a:rPr lang="en-US" sz="1800" dirty="0" smtClean="0"/>
              <a:t>Osceola County Fire and Rescue</a:t>
            </a:r>
          </a:p>
          <a:p>
            <a:pPr lvl="0"/>
            <a:r>
              <a:rPr lang="en-US" sz="1800" dirty="0" smtClean="0"/>
              <a:t>Pinellas Cooperative Extension Agency,</a:t>
            </a:r>
          </a:p>
          <a:p>
            <a:pPr lvl="0"/>
            <a:r>
              <a:rPr lang="en-US" sz="1800" dirty="0" smtClean="0"/>
              <a:t>Poison Control Center-Tampa</a:t>
            </a:r>
          </a:p>
          <a:p>
            <a:pPr lvl="0"/>
            <a:r>
              <a:rPr lang="en-US" sz="1800" dirty="0" smtClean="0"/>
              <a:t>South Florida Community College’s nursing and dental departments </a:t>
            </a:r>
          </a:p>
          <a:p>
            <a:r>
              <a:rPr lang="en-US" sz="1800" dirty="0" smtClean="0"/>
              <a:t>University of Florida</a:t>
            </a:r>
          </a:p>
          <a:p>
            <a:pPr lvl="0"/>
            <a:r>
              <a:rPr lang="en-US" sz="1800" dirty="0" smtClean="0"/>
              <a:t>Vision is Priceless-</a:t>
            </a:r>
          </a:p>
          <a:p>
            <a:pPr lvl="0"/>
            <a:r>
              <a:rPr lang="en-US" sz="1800" dirty="0" smtClean="0"/>
              <a:t>Immokalee Fire Department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Adult Literacy League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Community Health Centers of Sarasota County 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err="1" smtClean="0"/>
              <a:t>DeSoto</a:t>
            </a:r>
            <a:r>
              <a:rPr lang="en-US" sz="1900" dirty="0" smtClean="0"/>
              <a:t> County Education Foundation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El Sol - Jupiter's Neighborhood Resource Center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Family Literacy Academy at Lake Wales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Flagler County New Beginnings Family Literacy 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Lake Worth West Resident Planning Group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Learn to Read of St. Johns County                          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Literacy Council of Sarasota 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Miami Dade College - Hialeah Campus 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Miami Dade College - </a:t>
            </a:r>
            <a:r>
              <a:rPr lang="en-US" sz="1900" dirty="0" err="1" smtClean="0"/>
              <a:t>InterAmerican</a:t>
            </a:r>
            <a:r>
              <a:rPr lang="en-US" sz="1900" dirty="0" smtClean="0"/>
              <a:t> Campus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Parent Academy of St. Lucie County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Sarasota Family YMCA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United Food Bank of Plant City</a:t>
            </a:r>
          </a:p>
          <a:p>
            <a:pPr marL="452437" indent="-342900">
              <a:buFont typeface="Wingdings" pitchFamily="2" charset="2"/>
              <a:buChar char="§"/>
              <a:tabLst>
                <a:tab pos="407988" algn="l"/>
              </a:tabLst>
            </a:pPr>
            <a:r>
              <a:rPr lang="en-US" sz="1900" dirty="0" smtClean="0"/>
              <a:t>William H. Turner Technical Arts Education Center</a:t>
            </a:r>
          </a:p>
          <a:p>
            <a:pPr marL="452437" indent="-342900"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2016 Grant Recipients</a:t>
            </a:r>
            <a:endParaRPr lang="en-US" sz="3600" dirty="0"/>
          </a:p>
        </p:txBody>
      </p:sp>
      <p:pic>
        <p:nvPicPr>
          <p:cNvPr id="4" name="Picture 3" descr="http://www.floridaliteracy.org/img/grantrec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Y:\Conferences\Conference 2014\Pictures\_MG_77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5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Clinic and hospital guided tours</a:t>
            </a:r>
          </a:p>
          <a:p>
            <a:pPr eaLnBrk="1" hangingPunct="1"/>
            <a:r>
              <a:rPr lang="en-US" sz="2400" dirty="0" smtClean="0"/>
              <a:t>Presentations on ACA and Florida </a:t>
            </a:r>
            <a:r>
              <a:rPr lang="en-US" sz="2400" dirty="0" err="1" smtClean="0"/>
              <a:t>KidCare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UF/IFAS County extension services</a:t>
            </a:r>
          </a:p>
          <a:p>
            <a:pPr eaLnBrk="1" hangingPunct="1"/>
            <a:r>
              <a:rPr lang="en-US" sz="2400" dirty="0" smtClean="0"/>
              <a:t>Poison control </a:t>
            </a:r>
          </a:p>
          <a:p>
            <a:pPr eaLnBrk="1" hangingPunct="1"/>
            <a:r>
              <a:rPr lang="en-US" sz="2400" dirty="0" smtClean="0"/>
              <a:t>Doctors, nurses</a:t>
            </a:r>
          </a:p>
          <a:p>
            <a:pPr eaLnBrk="1" hangingPunct="1"/>
            <a:r>
              <a:rPr lang="en-US" sz="2400" dirty="0" smtClean="0"/>
              <a:t>Fire department </a:t>
            </a:r>
          </a:p>
          <a:p>
            <a:pPr eaLnBrk="1" hangingPunct="1"/>
            <a:r>
              <a:rPr lang="en-US" sz="2400" dirty="0" smtClean="0"/>
              <a:t>Exercise class</a:t>
            </a:r>
          </a:p>
          <a:p>
            <a:pPr eaLnBrk="1" hangingPunct="1"/>
            <a:r>
              <a:rPr lang="en-US" sz="2400" dirty="0" smtClean="0"/>
              <a:t>Grocery stores </a:t>
            </a:r>
          </a:p>
          <a:p>
            <a:pPr eaLnBrk="1" hangingPunct="1"/>
            <a:r>
              <a:rPr lang="en-US" sz="2400" dirty="0" smtClean="0"/>
              <a:t>Mock clinic at community health centers</a:t>
            </a:r>
          </a:p>
          <a:p>
            <a:pPr eaLnBrk="1" hangingPunct="1"/>
            <a:r>
              <a:rPr lang="en-US" sz="2400" dirty="0" smtClean="0"/>
              <a:t>Well water testing</a:t>
            </a:r>
          </a:p>
          <a:p>
            <a:pPr eaLnBrk="1" hangingPunct="1"/>
            <a:r>
              <a:rPr lang="en-US" sz="2400" dirty="0" smtClean="0"/>
              <a:t>Medical, nursing, dental schools 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Field Trips and Classroom Visitors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2" t="25489" r="8803" b="3279"/>
          <a:stretch>
            <a:fillRect/>
          </a:stretch>
        </p:blipFill>
        <p:spPr>
          <a:xfrm>
            <a:off x="5715000" y="2514600"/>
            <a:ext cx="3124200" cy="2057400"/>
          </a:xfrm>
          <a:prstGeom prst="rect">
            <a:avLst/>
          </a:prstGeom>
          <a:ln w="15875">
            <a:solidFill>
              <a:schemeClr val="bg1"/>
            </a:solidFill>
            <a:miter lim="800000"/>
            <a:headEnd/>
            <a:tailEnd/>
          </a:ln>
          <a:effectLst>
            <a:glow rad="38100">
              <a:schemeClr val="tx1">
                <a:lumMod val="95000"/>
                <a:lumOff val="5000"/>
                <a:alpha val="27000"/>
              </a:schemeClr>
            </a:glow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Based Learning</a:t>
            </a:r>
            <a:endParaRPr lang="en-US" dirty="0"/>
          </a:p>
        </p:txBody>
      </p:sp>
      <p:pic>
        <p:nvPicPr>
          <p:cNvPr id="4" name="Picture Placeholder 4" descr="DifferentKinds of medici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216" r="6216"/>
          <a:stretch>
            <a:fillRect/>
          </a:stretch>
        </p:blipFill>
        <p:spPr bwMode="auto">
          <a:xfrm>
            <a:off x="3733800" y="1600200"/>
            <a:ext cx="2537954" cy="216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057400"/>
            <a:ext cx="21717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343400"/>
            <a:ext cx="2807086" cy="210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00_0551.jpg"/>
          <p:cNvPicPr/>
          <p:nvPr/>
        </p:nvPicPr>
        <p:blipFill>
          <a:blip r:embed="rId6" cstate="print"/>
          <a:srcRect l="-339" t="1214" r="806" b="571"/>
          <a:stretch>
            <a:fillRect/>
          </a:stretch>
        </p:blipFill>
        <p:spPr>
          <a:xfrm rot="21416935">
            <a:off x="279774" y="2513349"/>
            <a:ext cx="2869453" cy="199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0" y="6096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7"/>
              </a:rPr>
              <a:t>Doctor Song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 of Student Projects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410200"/>
          </a:xfrm>
        </p:spPr>
        <p:txBody>
          <a:bodyPr/>
          <a:lstStyle/>
          <a:p>
            <a:r>
              <a:rPr lang="en-US" sz="2200" dirty="0" smtClean="0"/>
              <a:t>Health fair, block party, or community bazaar </a:t>
            </a:r>
          </a:p>
          <a:p>
            <a:r>
              <a:rPr lang="en-US" sz="2200" dirty="0" smtClean="0"/>
              <a:t>Organize and take Red Cross CPR Class</a:t>
            </a:r>
          </a:p>
          <a:p>
            <a:r>
              <a:rPr lang="en-US" sz="2200" dirty="0" smtClean="0"/>
              <a:t>Publish “Now We Know:  All About our Health” booklet</a:t>
            </a:r>
          </a:p>
          <a:p>
            <a:r>
              <a:rPr lang="en-US" sz="2200" dirty="0" smtClean="0"/>
              <a:t>Partner with a children’s hospital and the fire dept. to educate about car seats and fire safety</a:t>
            </a:r>
          </a:p>
          <a:p>
            <a:r>
              <a:rPr lang="en-US" sz="2200" dirty="0" smtClean="0"/>
              <a:t>Partner with Sheriff department to educate about pedestrian safety</a:t>
            </a:r>
          </a:p>
          <a:p>
            <a:r>
              <a:rPr lang="en-US" sz="2200" dirty="0" smtClean="0"/>
              <a:t>Take a trip to the local vocational center to learn about health-related career programs</a:t>
            </a:r>
          </a:p>
          <a:p>
            <a:r>
              <a:rPr lang="en-US" sz="2200" dirty="0" smtClean="0"/>
              <a:t>Sponsor  a “Biggest Loser” nutrition and weight loss contest</a:t>
            </a:r>
          </a:p>
          <a:p>
            <a:r>
              <a:rPr lang="en-US" sz="2200" dirty="0" smtClean="0"/>
              <a:t>Create videos on hand washing and reading medicine label</a:t>
            </a:r>
          </a:p>
          <a:p>
            <a:r>
              <a:rPr lang="en-US" sz="2200" dirty="0" smtClean="0"/>
              <a:t>Partner with a local gym to offer free short-term memberships</a:t>
            </a:r>
          </a:p>
          <a:p>
            <a:r>
              <a:rPr lang="en-US" sz="2200" dirty="0" smtClean="0"/>
              <a:t>Research project - Health Benefits of Red Wine and Grapes, and Preventing High blood Pressure</a:t>
            </a:r>
          </a:p>
          <a:p>
            <a:r>
              <a:rPr lang="en-US" sz="2200" dirty="0" smtClean="0"/>
              <a:t>Organize a walk to raise funds for cancer research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2238" indent="-12700">
              <a:buNone/>
            </a:pPr>
            <a:r>
              <a:rPr lang="en-US" dirty="0" smtClean="0"/>
              <a:t>Established in 1985, The Florida Literacy Coalition (FLC) promotes, supports and advocates for the effective delivery of quality adult and family literacy services in the state of Florida.</a:t>
            </a:r>
          </a:p>
          <a:p>
            <a:pPr marL="122238" indent="-12700">
              <a:buNone/>
            </a:pPr>
            <a:endParaRPr lang="en-US" dirty="0" smtClean="0"/>
          </a:p>
          <a:p>
            <a:pPr marL="122238" indent="-12700">
              <a:buNone/>
            </a:pPr>
            <a:r>
              <a:rPr lang="en-US" dirty="0" smtClean="0"/>
              <a:t>FLC provides a range of services to support more than 250 adult education, literacy and family literacy providers throughout Florida.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Florida Literacy Coalition   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7" descr="FLC non-whit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29200"/>
            <a:ext cx="2057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 of Student Projects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19200"/>
            <a:ext cx="3429000" cy="2769989"/>
          </a:xfrm>
        </p:spPr>
      </p:pic>
      <p:sp>
        <p:nvSpPr>
          <p:cNvPr id="7" name="TextBox 6"/>
          <p:cNvSpPr txBox="1"/>
          <p:nvPr/>
        </p:nvSpPr>
        <p:spPr>
          <a:xfrm>
            <a:off x="1066800" y="4114800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South Florida State College 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8" r="2017"/>
          <a:stretch/>
        </p:blipFill>
        <p:spPr bwMode="auto">
          <a:xfrm>
            <a:off x="4876800" y="2895600"/>
            <a:ext cx="3402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24400" y="586740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Miami Dade College-</a:t>
            </a:r>
            <a:r>
              <a:rPr lang="en-US" sz="2000" dirty="0" err="1" smtClean="0">
                <a:latin typeface="Calibri" panose="020F0502020204030204" pitchFamily="34" charset="0"/>
              </a:rPr>
              <a:t>InterAmerican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4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7315200" cy="54102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Florida Health Literacy Initiative   </a:t>
            </a:r>
            <a:r>
              <a:rPr lang="en-US" sz="2800" dirty="0" smtClean="0">
                <a:solidFill>
                  <a:schemeClr val="tx2"/>
                </a:solidFill>
              </a:rPr>
              <a:t>www.floridaliteracy.org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/>
              <a:t>MedlinePlus</a:t>
            </a:r>
            <a:endParaRPr lang="en-US" sz="2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	www.medlineplus.gov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Ask Me 3  </a:t>
            </a:r>
            <a:r>
              <a:rPr lang="en-US" sz="2800" dirty="0" smtClean="0">
                <a:solidFill>
                  <a:schemeClr val="tx2"/>
                </a:solidFill>
              </a:rPr>
              <a:t>www.npsf.org/askme3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Health &amp; Literacy Special Collection </a:t>
            </a:r>
            <a:r>
              <a:rPr lang="en-US" sz="2800" dirty="0" smtClean="0">
                <a:solidFill>
                  <a:schemeClr val="tx2"/>
                </a:solidFill>
              </a:rPr>
              <a:t>http://healthliteracy.worlded.org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Lessons for Living Well: Nutrition Education for Adult  ESOL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 www.lessonsforlivingwell.org </a:t>
            </a:r>
            <a:r>
              <a:rPr lang="en-US" sz="2800" b="1" dirty="0" smtClean="0"/>
              <a:t> 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Health Literacy Wisconsin </a:t>
            </a:r>
            <a:r>
              <a:rPr lang="en-US" sz="2800" dirty="0" smtClean="0">
                <a:solidFill>
                  <a:schemeClr val="tx2"/>
                </a:solidFill>
              </a:rPr>
              <a:t>http://healthliteracywisconsin.org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u="sng" dirty="0" smtClean="0"/>
          </a:p>
        </p:txBody>
      </p:sp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391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Resources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762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American Medical Association</a:t>
            </a:r>
            <a:br>
              <a:rPr lang="en-US" dirty="0" smtClean="0"/>
            </a:br>
            <a:endParaRPr lang="en-US" dirty="0"/>
          </a:p>
        </p:txBody>
      </p:sp>
    </p:spTree>
    <p:controls>
      <p:control spid="263170" name="ShockwaveFlash1" r:id="rId2" imgW="1828800" imgH="1828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772400" cy="4343400"/>
          </a:xfrm>
        </p:spPr>
        <p:txBody>
          <a:bodyPr/>
          <a:lstStyle/>
          <a:p>
            <a:pPr marL="57150" indent="-57150" eaLnBrk="1" hangingPunct="1">
              <a:buFont typeface="Wingdings" pitchFamily="2" charset="2"/>
              <a:buNone/>
            </a:pPr>
            <a:r>
              <a:rPr lang="en-US" dirty="0" smtClean="0">
                <a:latin typeface="+mj-lt"/>
              </a:rPr>
              <a:t>Definition: The degree to which individuals have the capacity to obtain, process, and understand basic health information and services needed to make appropriate health decisions.</a:t>
            </a:r>
          </a:p>
          <a:p>
            <a:pPr marL="57150" indent="-57150" eaLnBrk="1" hangingPunct="1">
              <a:buFont typeface="Wingdings" pitchFamily="2" charset="2"/>
              <a:buNone/>
            </a:pPr>
            <a:r>
              <a:rPr lang="en-US" dirty="0" smtClean="0">
                <a:latin typeface="+mj-lt"/>
              </a:rPr>
              <a:t>				       Literacy     Health Literacy</a:t>
            </a:r>
          </a:p>
          <a:p>
            <a:pPr marL="57150" indent="-57150" eaLnBrk="1" hangingPunct="1"/>
            <a:r>
              <a:rPr lang="en-US" dirty="0" smtClean="0">
                <a:latin typeface="+mj-lt"/>
              </a:rPr>
              <a:t> Below basic 		14%		14%</a:t>
            </a:r>
          </a:p>
          <a:p>
            <a:pPr marL="57150" indent="-57150" eaLnBrk="1" hangingPunct="1"/>
            <a:r>
              <a:rPr lang="en-US" dirty="0" smtClean="0">
                <a:latin typeface="+mj-lt"/>
              </a:rPr>
              <a:t> Basic 			29%		22%</a:t>
            </a:r>
          </a:p>
          <a:p>
            <a:pPr marL="57150" indent="-57150" eaLnBrk="1" hangingPunct="1"/>
            <a:r>
              <a:rPr lang="en-US" dirty="0" smtClean="0">
                <a:latin typeface="+mj-lt"/>
              </a:rPr>
              <a:t> Intermediate		44%		53%</a:t>
            </a:r>
          </a:p>
          <a:p>
            <a:pPr marL="57150" indent="-57150" eaLnBrk="1" hangingPunct="1"/>
            <a:r>
              <a:rPr lang="en-US" dirty="0" smtClean="0">
                <a:latin typeface="+mj-lt"/>
              </a:rPr>
              <a:t> Proficient			13%		12%			</a:t>
            </a:r>
          </a:p>
        </p:txBody>
      </p:sp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144000" cy="1501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The Health Literacy of America’s Adults</a:t>
            </a:r>
            <a:br>
              <a:rPr lang="en-US" sz="3600" dirty="0" smtClean="0"/>
            </a:br>
            <a:r>
              <a:rPr lang="en-US" sz="3600" dirty="0" smtClean="0"/>
              <a:t> National Assessment of Adult Literacy </a:t>
            </a:r>
            <a:br>
              <a:rPr lang="en-US" sz="3600" dirty="0" smtClean="0"/>
            </a:b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Forty nine percent of adults who did not complete high school have below basic health literacy. 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/>
            <a:r>
              <a:rPr lang="en-US" smtClean="0"/>
              <a:t>Adults 65 and older have lower health literacy than younger age groups.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/>
            <a:r>
              <a:rPr lang="en-US" smtClean="0"/>
              <a:t>Hispanic adults have lower health literacy than people in any other ethnic/racial group, with 41% having below basic health literacy.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3200" dirty="0" smtClean="0"/>
              <a:t>Are more likely to have a chronic disease 	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dirty="0" smtClean="0"/>
              <a:t>Less likely to get the health care they need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dirty="0" smtClean="0"/>
              <a:t>Have an average of three times as many prescriptions filled as adults with higher literacy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dirty="0" smtClean="0"/>
              <a:t>Are twice as likely to be hospitalized as those with higher literacy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dirty="0" smtClean="0"/>
              <a:t>Don’t live as long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People with Poor Health Literacy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648200"/>
            <a:ext cx="2478190" cy="158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3810000" cy="6705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Staying Healthy</a:t>
            </a:r>
            <a:br>
              <a:rPr lang="en-US" sz="2800" dirty="0" smtClean="0"/>
            </a:br>
            <a:r>
              <a:rPr lang="en-US" sz="2800" dirty="0" smtClean="0"/>
              <a:t>An English Learner’s </a:t>
            </a:r>
            <a:br>
              <a:rPr lang="en-US" sz="2800" dirty="0" smtClean="0"/>
            </a:br>
            <a:r>
              <a:rPr lang="en-US" sz="2800" dirty="0" smtClean="0"/>
              <a:t>Guide to Health Care </a:t>
            </a:r>
            <a:br>
              <a:rPr lang="en-US" sz="2800" dirty="0" smtClean="0"/>
            </a:br>
            <a:r>
              <a:rPr lang="en-US" sz="2800" dirty="0" smtClean="0"/>
              <a:t>and Healthy Living</a:t>
            </a:r>
            <a:endParaRPr lang="en-US" sz="2800" dirty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3714750" cy="495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Staying Healthy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106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tabLst>
                <a:tab pos="457200" algn="l"/>
              </a:tabLst>
              <a:defRPr/>
            </a:pPr>
            <a:r>
              <a:rPr lang="en-US" sz="2800" dirty="0" smtClean="0"/>
              <a:t> Student resource book &amp; teacher’s guide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457200" algn="l"/>
              </a:tabLst>
              <a:defRPr/>
            </a:pPr>
            <a:r>
              <a:rPr lang="en-US" sz="2400" dirty="0" smtClean="0">
                <a:latin typeface="Garamond" pitchFamily="18" charset="0"/>
              </a:rPr>
              <a:t>		&gt; </a:t>
            </a:r>
            <a:r>
              <a:rPr lang="en-US" sz="2400" dirty="0" smtClean="0"/>
              <a:t>Hard copies distributed to 130+ programs</a:t>
            </a:r>
          </a:p>
          <a:p>
            <a:pPr>
              <a:buNone/>
              <a:tabLst>
                <a:tab pos="290513" algn="l"/>
              </a:tabLst>
              <a:defRPr/>
            </a:pPr>
            <a:r>
              <a:rPr lang="en-US" sz="2400" dirty="0" smtClean="0"/>
              <a:t>	     	 &gt; Downloaded over 900,000 times</a:t>
            </a:r>
          </a:p>
          <a:p>
            <a:pPr>
              <a:tabLst>
                <a:tab pos="290513" algn="l"/>
              </a:tabLst>
              <a:defRPr/>
            </a:pP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800" dirty="0" smtClean="0"/>
              <a:t>Evidence Based, written at the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 grade level</a:t>
            </a:r>
          </a:p>
          <a:p>
            <a:pPr>
              <a:tabLst>
                <a:tab pos="290513" algn="l"/>
              </a:tabLst>
              <a:defRPr/>
            </a:pPr>
            <a:r>
              <a:rPr lang="en-US" sz="2800" dirty="0" smtClean="0"/>
              <a:t>For low-intermediate level ESOL learners and above</a:t>
            </a:r>
          </a:p>
          <a:p>
            <a:pPr>
              <a:tabLst>
                <a:tab pos="290513" algn="l"/>
              </a:tabLst>
              <a:defRPr/>
            </a:pPr>
            <a:r>
              <a:rPr lang="en-US" sz="2800" dirty="0" smtClean="0"/>
              <a:t>Simple, concrete, practical, with lots of images</a:t>
            </a:r>
          </a:p>
          <a:p>
            <a:pPr>
              <a:tabLst>
                <a:tab pos="290513" algn="l"/>
              </a:tabLst>
              <a:defRPr/>
            </a:pPr>
            <a:r>
              <a:rPr lang="en-US" sz="2800" dirty="0" smtClean="0"/>
              <a:t>Correlated to CASAS and Florida ESOL Course Standards</a:t>
            </a:r>
          </a:p>
          <a:p>
            <a:pPr>
              <a:tabLst>
                <a:tab pos="290513" algn="l"/>
              </a:tabLst>
              <a:defRPr/>
            </a:pPr>
            <a:r>
              <a:rPr lang="en-US" sz="2800" dirty="0" smtClean="0"/>
              <a:t>Funded by the Florida Department of Education</a:t>
            </a:r>
          </a:p>
          <a:p>
            <a:pPr marL="0" indent="0" eaLnBrk="1" hangingPunct="1">
              <a:lnSpc>
                <a:spcPct val="90000"/>
              </a:lnSpc>
              <a:tabLst>
                <a:tab pos="457200" algn="l"/>
              </a:tabLst>
              <a:defRPr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828800" cy="243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971800" y="1143000"/>
            <a:ext cx="5486400" cy="5211763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dirty="0" smtClean="0"/>
              <a:t>Chapter 1: Health Care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/>
              <a:t>Chapter 2: Your Doctor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/>
              <a:t>Chapter 3: Medicines   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/>
              <a:t>Chapter 4: Nutrition              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/>
              <a:t>Chapter 5: Chronic Diseases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/>
              <a:t>Chapter 6: Staying Healthy</a:t>
            </a: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0" y="381000"/>
            <a:ext cx="6019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Chapter Topics</a:t>
            </a:r>
            <a:endParaRPr lang="en-US" sz="2800" dirty="0" smtClean="0">
              <a:effectLst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1981200" cy="182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800600"/>
            <a:ext cx="2036763" cy="1905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00600"/>
            <a:ext cx="1905000" cy="1843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1968500" cy="1905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362200"/>
            <a:ext cx="1939925" cy="1798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81000"/>
            <a:ext cx="1600200" cy="213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9292</TotalTime>
  <Words>779</Words>
  <Application>Microsoft Office PowerPoint</Application>
  <PresentationFormat>On-screen Show (4:3)</PresentationFormat>
  <Paragraphs>198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             The Florida Health Literacy Initiative: Helping English Language Learners  to Make Healthy Choices    </vt:lpstr>
      <vt:lpstr>  Florida Literacy Coalition      </vt:lpstr>
      <vt:lpstr>  American Medical Association </vt:lpstr>
      <vt:lpstr>The Health Literacy of America’s Adults  National Assessment of Adult Literacy  </vt:lpstr>
      <vt:lpstr>Slide 5</vt:lpstr>
      <vt:lpstr>People with Poor Health Literacy </vt:lpstr>
      <vt:lpstr>Staying Healthy An English Learner’s  Guide to Health Care  and Healthy Living</vt:lpstr>
      <vt:lpstr>Staying Healthy </vt:lpstr>
      <vt:lpstr>Chapter Topics</vt:lpstr>
      <vt:lpstr>Women’s Health</vt:lpstr>
      <vt:lpstr>Coping with Stress</vt:lpstr>
      <vt:lpstr>Staying Healthy </vt:lpstr>
      <vt:lpstr>Slide 13</vt:lpstr>
      <vt:lpstr>Results</vt:lpstr>
      <vt:lpstr>Partnerships are Key </vt:lpstr>
      <vt:lpstr>2016 Grant Recipients</vt:lpstr>
      <vt:lpstr> Field Trips and Classroom Visitors </vt:lpstr>
      <vt:lpstr>Project Based Learning</vt:lpstr>
      <vt:lpstr>Examples of Student Projects</vt:lpstr>
      <vt:lpstr>Examples of Student Projects</vt:lpstr>
      <vt:lpstr>Resources</vt:lpstr>
    </vt:vector>
  </TitlesOfParts>
  <Company>Florida Literacy Coalition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Insider Secrets to Marketing, Recruiting and Retaining Student and Volunteers</dc:title>
  <dc:creator>intern</dc:creator>
  <cp:lastModifiedBy>Floridaliteracy</cp:lastModifiedBy>
  <cp:revision>434</cp:revision>
  <dcterms:created xsi:type="dcterms:W3CDTF">2005-03-28T21:14:40Z</dcterms:created>
  <dcterms:modified xsi:type="dcterms:W3CDTF">2017-01-18T22:50:48Z</dcterms:modified>
</cp:coreProperties>
</file>